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7170B0-1D0D-4EC8-A243-AB1F5BA49F0A}">
  <a:tblStyle styleId="{A27170B0-1D0D-4EC8-A243-AB1F5BA49F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3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fb696e4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fb696e4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323c15930_4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323c15930_4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323c15930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323c15930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323c15930_4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323c15930_4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323c15930_4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323c15930_4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lift assembly consists of four main parts: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Gear train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Lifting arms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Server bay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supporting components: Base, spacers, fasteners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for the: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custom components is all 6061-T6 aluminum because of its low weight and high strength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fasteners are varying grades, steel alloys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gears are currently carbon steel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323c15930_4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323c15930_4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ensure the lift design does not fail analysis was completed 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Structural configuration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Stress concentrations: Holes, fasteners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Gear Train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323c15930_4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323c15930_4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concentrations: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Located at all fasteners and holes.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Analysis was done on M3×0.5 fasteners to ensure the countersunk material still had enough grip on fastener head.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→ stress transformation: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Given the loading and materials, the greatest point of stress was at the interface between lift’s baseplate and the spacers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Using the ISO recommended torque rating for M3 fine threads, a clamping load was calculated, the actuation force was known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Resulting max stress observed in transformation was 2.52 kPa, material rated for 297 MPa (yield strength), well within safety requirements for this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→ Part that fixed support/ pin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Max shear force calculated and when coupled with the stress concentration resulted in nominal stress of 10.8 MPa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Again, within the material specs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→ Stress transformation conducted on point of max stress in lift arm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Where the two arms are pinned together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Stress transformation revealed that the max observed stress is 2.6 MPa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When utilizing the Goodman Criterion the resulting safety factor was 77.7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323c15930_4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323c15930_4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Simulated the structure with static loading at top and bottom.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→ vertical force was weight of the server and retrieval hardware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→ Horizontal force is the actuation force required for each situations (greatest at the bottom, least at top: 2523 - 110 newtons)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→ Simulation is grounded at the 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Results: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Collapsed state ⇒ Von mises ( measure of whether the material has begun to yield) was 97.2 MPa and 1st principal was 75.7 MPa,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Both within SF of 2 range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Extended state ⇒ Von Mises was 25.2 and 1st principal was 20.4 MPa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Both well within material specs of 297 (SF2)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323c15930_4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323c15930_4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Had to find a balance between motor cost and gearing cost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Output torque required was Maximum of 5677 Ncm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Input torque from selected NEMA 23 motor was 64 Ncm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Gear ratio required: 118 → this accounts for a 77% efficiency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Calculated the tooth bending stress and contact stress between gears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Found SF to be a minimum of 1.9 → American Gear Manufacturers association suggests SF between 1 and 1.5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323c15930_4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323c15930_4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Arif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323c15930_4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323c15930_4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Arif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b696e4c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b696e4c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323c15930_4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323c15930_4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Arif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323c15930_4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323c15930_4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Arif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323c15930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323c15930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323c15930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323c15930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was proposed by Intel as a part of their research outreach. We chose this project because it exemplifies the different aspects of our mechanical engineering education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First principles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Problem solving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Team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static and dynamic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Electrical, programming and control aspect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Inevitably we stood up to the challenge and each learned new things.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wonder, Why is this project interesting to a company like Intel?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In our market and customer analysis we found that by creating a robot that cuts down on maintenance time and service delays….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Robots like this serve a huge market, its gonna be great.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→ Data center market is projected to reach a net worth of 57 billion by 2024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→ Industrial automation is an ever growing industry: projected $7.8 trillion will be spent on it per year by 2026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→ Data infrastructure - server hardware etc. - worth $60 billion on its own by 2024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So why is Intel interested? Because they have an influence over 90% of the global server market.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323c15930_4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323c15930_4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Arif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323c15930_4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323c15930_4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323c15930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323c15930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323c15930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323c15930_4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prompt for this project was very open ended: Build a robot.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of the truncated semester length and the limited experience of the team it was necessary to set some limits.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being said, we limited the scope of our design and made some assumptions.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First, the design that we came up to is limited to: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the platform’s mobility and structure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The lift system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mechatronic control of the system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Second, some of the most important assumptions that were made are: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The robot’s navigation system: not up to industrial standards due to cost and complexity… This robot will have simple proof of concept nav/ mobility capabilities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The robot allows for an attachment which will load and offload the server - this simplified the design since we didn’t have access to servers to get good, detailed information on how they attach to their racks - also many different companies have different locking mechanisms…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Because we didn’t have specific size requirements, we fitted the robot to be able to handle the largest Intel server - about 30 inches long, about 64 pounds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323c15930_4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323c15930_4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breaking down the design problem, we found that there are four major subsystems that compose this robot: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The chassis: all the parts mount to it, it supports the wiring harness and it serves as the mobility platform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The lift - raises and lowers the server bay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The server bay - serves as a platform where additional robotics can be mounted to load and offload servers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Electromotive control - this includes controlling all the actuation, navigation, and power regulation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323c15930_4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323c15930_4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EONOF5nplMAkx_Fl98icLVuEH6jyVfq7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01506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Presentation by Ariful Islam, Chad Campbell and Christian Merrikin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74000" y="1329250"/>
            <a:ext cx="4098000" cy="1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Times New Roman"/>
                <a:ea typeface="Times New Roman"/>
                <a:cs typeface="Times New Roman"/>
                <a:sym typeface="Times New Roman"/>
              </a:rPr>
              <a:t>Intel Server Robot</a:t>
            </a:r>
            <a:endParaRPr sz="3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Senior Design Final Report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ME 498 | Dr. Duan | Summer ‘20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Saint Martin’s University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350" y="791400"/>
            <a:ext cx="3276675" cy="24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1770675" y="1978338"/>
            <a:ext cx="15744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</a:t>
            </a:r>
            <a:endParaRPr b="1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11700" y="453450"/>
            <a:ext cx="3085200" cy="9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Chassis Assembly Analysis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5400147" y="453445"/>
            <a:ext cx="22512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Shaft</a:t>
            </a:r>
            <a:endParaRPr b="1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83575"/>
            <a:ext cx="4492350" cy="20381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4">
            <a:alphaModFix/>
          </a:blip>
          <a:srcRect l="22679" t="65464" r="62885" b="3986"/>
          <a:stretch/>
        </p:blipFill>
        <p:spPr>
          <a:xfrm>
            <a:off x="4983150" y="1046838"/>
            <a:ext cx="3085201" cy="29151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311700" y="1558600"/>
            <a:ext cx="3085200" cy="11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2066700" cy="9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Shaft Analysis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438" y="152400"/>
            <a:ext cx="4550161" cy="30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788" y="3265950"/>
            <a:ext cx="3403475" cy="1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5">
            <a:alphaModFix/>
          </a:blip>
          <a:srcRect l="5751" t="1953" r="2073" b="7606"/>
          <a:stretch/>
        </p:blipFill>
        <p:spPr>
          <a:xfrm>
            <a:off x="311700" y="1142100"/>
            <a:ext cx="3584460" cy="2776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7" name="Google Shape;177;p26"/>
          <p:cNvSpPr txBox="1"/>
          <p:nvPr/>
        </p:nvSpPr>
        <p:spPr>
          <a:xfrm>
            <a:off x="897925" y="3919025"/>
            <a:ext cx="24120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Applied Forces</a:t>
            </a:r>
            <a:endParaRPr b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Shear: 171.675 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Bending: 2.06 Nm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Torque: 24 Nm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311700" y="1558600"/>
            <a:ext cx="23097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shaft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 loading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453450"/>
            <a:ext cx="30852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Chassis Analysis Results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l="28117" t="37854" r="8811" b="15858"/>
          <a:stretch/>
        </p:blipFill>
        <p:spPr>
          <a:xfrm>
            <a:off x="225525" y="2573629"/>
            <a:ext cx="4302200" cy="236467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951" y="752500"/>
            <a:ext cx="4302208" cy="2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5853150" y="309600"/>
            <a:ext cx="19578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Motor Shaft Results</a:t>
            </a:r>
            <a:endParaRPr b="1" u="sng"/>
          </a:p>
        </p:txBody>
      </p:sp>
      <p:sp>
        <p:nvSpPr>
          <p:cNvPr id="187" name="Google Shape;187;p27"/>
          <p:cNvSpPr txBox="1"/>
          <p:nvPr/>
        </p:nvSpPr>
        <p:spPr>
          <a:xfrm>
            <a:off x="5130300" y="3131400"/>
            <a:ext cx="3403500" cy="1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Chassis Results</a:t>
            </a:r>
            <a:endParaRPr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Load: 441.45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Von Mises: 95.3 MPa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Principal Stress: 34.6 MPa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11700" y="1543800"/>
            <a:ext cx="3085200" cy="11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Arms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Gear Train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Bay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311700" y="453450"/>
            <a:ext cx="30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Lift Assembly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l="18670" r="19486"/>
          <a:stretch/>
        </p:blipFill>
        <p:spPr>
          <a:xfrm>
            <a:off x="4906675" y="315225"/>
            <a:ext cx="3798875" cy="29228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95" name="Google Shape;195;p28"/>
          <p:cNvPicPr preferRelativeResize="0"/>
          <p:nvPr/>
        </p:nvPicPr>
        <p:blipFill rotWithShape="1">
          <a:blip r:embed="rId4">
            <a:alphaModFix/>
          </a:blip>
          <a:srcRect l="23506" t="12644" r="9352" b="7578"/>
          <a:stretch/>
        </p:blipFill>
        <p:spPr>
          <a:xfrm>
            <a:off x="311700" y="3238100"/>
            <a:ext cx="3085200" cy="17465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4906675" y="3558638"/>
            <a:ext cx="3085200" cy="11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6061-T6 Aluminum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Fasteners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Gears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311700" y="453450"/>
            <a:ext cx="30852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Lift Assembly Analysis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l="3412" t="4410" r="3085" b="4090"/>
          <a:stretch/>
        </p:blipFill>
        <p:spPr>
          <a:xfrm>
            <a:off x="2990850" y="457625"/>
            <a:ext cx="5993600" cy="45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168825" y="1958650"/>
            <a:ext cx="3085200" cy="11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Stress &amp; Concentrations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Gear Analysis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body" idx="1"/>
          </p:nvPr>
        </p:nvSpPr>
        <p:spPr>
          <a:xfrm>
            <a:off x="311700" y="1558600"/>
            <a:ext cx="3085200" cy="11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Stress Concentrations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Fatigue Cycle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11700" y="453450"/>
            <a:ext cx="30852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Lift Analysis Results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125" y="337400"/>
            <a:ext cx="3333750" cy="2286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11" name="Google Shape;211;p30"/>
          <p:cNvPicPr preferRelativeResize="0"/>
          <p:nvPr/>
        </p:nvPicPr>
        <p:blipFill rotWithShape="1">
          <a:blip r:embed="rId4">
            <a:alphaModFix/>
          </a:blip>
          <a:srcRect l="10312" t="4074" r="7967" b="6567"/>
          <a:stretch/>
        </p:blipFill>
        <p:spPr>
          <a:xfrm>
            <a:off x="311700" y="2990850"/>
            <a:ext cx="3924300" cy="1943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026" y="2966038"/>
            <a:ext cx="3503850" cy="19927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body" idx="1"/>
          </p:nvPr>
        </p:nvSpPr>
        <p:spPr>
          <a:xfrm>
            <a:off x="311700" y="1558600"/>
            <a:ext cx="3085200" cy="11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311700" y="453450"/>
            <a:ext cx="30852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Lift Analysis Results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l="54726"/>
          <a:stretch/>
        </p:blipFill>
        <p:spPr>
          <a:xfrm>
            <a:off x="6163149" y="382361"/>
            <a:ext cx="2643225" cy="43787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20" name="Google Shape;220;p31"/>
          <p:cNvPicPr preferRelativeResize="0"/>
          <p:nvPr/>
        </p:nvPicPr>
        <p:blipFill rotWithShape="1">
          <a:blip r:embed="rId4">
            <a:alphaModFix/>
          </a:blip>
          <a:srcRect l="15160" t="32136" b="4764"/>
          <a:stretch/>
        </p:blipFill>
        <p:spPr>
          <a:xfrm>
            <a:off x="2151475" y="1413450"/>
            <a:ext cx="3726950" cy="20789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graphicFrame>
        <p:nvGraphicFramePr>
          <p:cNvPr id="221" name="Google Shape;221;p31"/>
          <p:cNvGraphicFramePr/>
          <p:nvPr/>
        </p:nvGraphicFramePr>
        <p:xfrm>
          <a:off x="2106175" y="3618125"/>
          <a:ext cx="3772250" cy="1143000"/>
        </p:xfrm>
        <a:graphic>
          <a:graphicData uri="http://schemas.openxmlformats.org/drawingml/2006/table">
            <a:tbl>
              <a:tblPr>
                <a:noFill/>
                <a:tableStyleId>{A27170B0-1D0D-4EC8-A243-AB1F5BA49F0A}</a:tableStyleId>
              </a:tblPr>
              <a:tblGrid>
                <a:gridCol w="115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Orientation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Von Mises (MPa)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1st Principal (MPa)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Collapsed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97.2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75.7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Extended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25.2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311700" y="1558600"/>
            <a:ext cx="30852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Gear Train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453450"/>
            <a:ext cx="30852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Lift Analysis Results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00" y="3373000"/>
            <a:ext cx="3567206" cy="15228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29" name="Google Shape;229;p32"/>
          <p:cNvPicPr preferRelativeResize="0"/>
          <p:nvPr/>
        </p:nvPicPr>
        <p:blipFill rotWithShape="1">
          <a:blip r:embed="rId4">
            <a:alphaModFix/>
          </a:blip>
          <a:srcRect l="435" t="939" r="672" b="2189"/>
          <a:stretch/>
        </p:blipFill>
        <p:spPr>
          <a:xfrm>
            <a:off x="3936525" y="3390900"/>
            <a:ext cx="5052450" cy="1522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0" name="Google Shape;230;p32"/>
          <p:cNvPicPr preferRelativeResize="0"/>
          <p:nvPr/>
        </p:nvPicPr>
        <p:blipFill rotWithShape="1">
          <a:blip r:embed="rId5">
            <a:alphaModFix/>
          </a:blip>
          <a:srcRect l="3869" t="5283" r="3768" b="27326"/>
          <a:stretch/>
        </p:blipFill>
        <p:spPr>
          <a:xfrm>
            <a:off x="3936525" y="173825"/>
            <a:ext cx="5052450" cy="28489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39850" y="990525"/>
            <a:ext cx="2256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311700" y="52775"/>
            <a:ext cx="3085200" cy="728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Dynamics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56087" y="1211977"/>
            <a:ext cx="2224041" cy="105199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8" name="Google Shape;238;p33"/>
          <p:cNvSpPr txBox="1"/>
          <p:nvPr/>
        </p:nvSpPr>
        <p:spPr>
          <a:xfrm>
            <a:off x="354300" y="2296400"/>
            <a:ext cx="3000000" cy="45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 Vector X = [ i ; T ]</a:t>
            </a: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275925" y="1132000"/>
            <a:ext cx="1061400" cy="1207800"/>
          </a:xfrm>
          <a:prstGeom prst="ellipse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33"/>
          <p:cNvCxnSpPr/>
          <p:nvPr/>
        </p:nvCxnSpPr>
        <p:spPr>
          <a:xfrm rot="10800000" flipH="1">
            <a:off x="1528350" y="2390850"/>
            <a:ext cx="1980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8275" y="1299588"/>
            <a:ext cx="1767126" cy="1127675"/>
          </a:xfrm>
          <a:prstGeom prst="rect">
            <a:avLst/>
          </a:prstGeom>
          <a:noFill/>
          <a:ln>
            <a:noFill/>
          </a:ln>
          <a:effectLst>
            <a:outerShdw blurRad="57150" dist="19050" dir="5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150" y="3035149"/>
            <a:ext cx="5064601" cy="1959875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3" name="Google Shape;243;p33"/>
          <p:cNvSpPr txBox="1"/>
          <p:nvPr/>
        </p:nvSpPr>
        <p:spPr>
          <a:xfrm>
            <a:off x="339850" y="707500"/>
            <a:ext cx="4075200" cy="424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Mathematical Model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5277625" y="849100"/>
            <a:ext cx="2639100" cy="282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Real World Components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5" name="Google Shape;245;p33"/>
          <p:cNvCxnSpPr/>
          <p:nvPr/>
        </p:nvCxnSpPr>
        <p:spPr>
          <a:xfrm flipH="1">
            <a:off x="594175" y="2837050"/>
            <a:ext cx="7200" cy="179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46" name="Google Shape;246;p33"/>
          <p:cNvCxnSpPr/>
          <p:nvPr/>
        </p:nvCxnSpPr>
        <p:spPr>
          <a:xfrm>
            <a:off x="601375" y="4627025"/>
            <a:ext cx="6084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47" name="Google Shape;247;p33"/>
          <p:cNvCxnSpPr/>
          <p:nvPr/>
        </p:nvCxnSpPr>
        <p:spPr>
          <a:xfrm>
            <a:off x="7414575" y="2787525"/>
            <a:ext cx="7200" cy="188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48" name="Google Shape;248;p33"/>
          <p:cNvCxnSpPr/>
          <p:nvPr/>
        </p:nvCxnSpPr>
        <p:spPr>
          <a:xfrm rot="10800000">
            <a:off x="6367325" y="4669350"/>
            <a:ext cx="10614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9" name="Google Shape;249;p33"/>
          <p:cNvSpPr txBox="1"/>
          <p:nvPr/>
        </p:nvSpPr>
        <p:spPr>
          <a:xfrm>
            <a:off x="2801675" y="2752100"/>
            <a:ext cx="2639100" cy="282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Simulink Simulation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5725" y="1291425"/>
            <a:ext cx="2094526" cy="1207801"/>
          </a:xfrm>
          <a:prstGeom prst="rect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91975" y="142150"/>
            <a:ext cx="3270300" cy="572700"/>
          </a:xfrm>
          <a:prstGeom prst="rect">
            <a:avLst/>
          </a:prstGeom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Dynamics &amp; Control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p34" title="simulink_simul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7250"/>
            <a:ext cx="2812000" cy="210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7" name="Google Shape;2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825" y="867250"/>
            <a:ext cx="3607550" cy="3220800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54000"/>
              </a:srgbClr>
            </a:outerShdw>
          </a:effectLst>
        </p:spPr>
      </p:pic>
      <p:sp>
        <p:nvSpPr>
          <p:cNvPr id="258" name="Google Shape;258;p34"/>
          <p:cNvSpPr txBox="1"/>
          <p:nvPr/>
        </p:nvSpPr>
        <p:spPr>
          <a:xfrm>
            <a:off x="91975" y="3388900"/>
            <a:ext cx="3714300" cy="1676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Transient State : %Overshoot , settling time Ts</a:t>
            </a:r>
            <a:endParaRPr sz="1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Steady State : Yss (steady state response)</a:t>
            </a:r>
            <a:endParaRPr sz="1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Gain constant : K</a:t>
            </a:r>
            <a:endParaRPr sz="1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6105700" y="4252050"/>
            <a:ext cx="2023500" cy="26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Motor Response Curves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5454800" y="322300"/>
            <a:ext cx="15282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5893400" y="490850"/>
            <a:ext cx="8208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Current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7492400" y="490850"/>
            <a:ext cx="10683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Torque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0" y="0"/>
            <a:ext cx="9144000" cy="51776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99825" y="202225"/>
            <a:ext cx="29073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572000" y="857125"/>
            <a:ext cx="3441300" cy="26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Design Review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Senior Design II Considerations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Questions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07350" y="857125"/>
            <a:ext cx="4620000" cy="4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Roles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Design Ideas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Design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 Flow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Analysis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 Factor Based Analysis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Component Analysis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Dynamics and Torque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Electromechanical Components Analysis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 Controller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System and Sensor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 and Coding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body" idx="1"/>
          </p:nvPr>
        </p:nvSpPr>
        <p:spPr>
          <a:xfrm>
            <a:off x="311700" y="1558600"/>
            <a:ext cx="28014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/>
          </p:nvPr>
        </p:nvSpPr>
        <p:spPr>
          <a:xfrm>
            <a:off x="311700" y="453450"/>
            <a:ext cx="30852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Analysis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825" y="791975"/>
            <a:ext cx="3247900" cy="24625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63" y="3371625"/>
            <a:ext cx="3139675" cy="984181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1" name="Google Shape;2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550" y="2061600"/>
            <a:ext cx="2078825" cy="661887"/>
          </a:xfrm>
          <a:prstGeom prst="rect">
            <a:avLst/>
          </a:prstGeom>
          <a:noFill/>
          <a:ln>
            <a:noFill/>
          </a:ln>
          <a:effectLst>
            <a:outerShdw blurRad="57150" dist="666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2" name="Google Shape;272;p35"/>
          <p:cNvSpPr txBox="1"/>
          <p:nvPr/>
        </p:nvSpPr>
        <p:spPr>
          <a:xfrm>
            <a:off x="1211050" y="1615800"/>
            <a:ext cx="1902000" cy="445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Laplace transform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49525" y="1279900"/>
            <a:ext cx="1415100" cy="27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Time Domain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4" name="Google Shape;274;p35"/>
          <p:cNvCxnSpPr/>
          <p:nvPr/>
        </p:nvCxnSpPr>
        <p:spPr>
          <a:xfrm rot="10800000" flipH="1">
            <a:off x="1223975" y="1499950"/>
            <a:ext cx="17547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5"/>
          <p:cNvSpPr txBox="1"/>
          <p:nvPr/>
        </p:nvSpPr>
        <p:spPr>
          <a:xfrm>
            <a:off x="3113050" y="1279900"/>
            <a:ext cx="1202700" cy="27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 Domain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5532625" y="3509175"/>
            <a:ext cx="3300300" cy="77820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PID CONTROL WITH ROOT LOCUS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1648475" y="4563350"/>
            <a:ext cx="1415100" cy="35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Feedback Loop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body" idx="1"/>
          </p:nvPr>
        </p:nvSpPr>
        <p:spPr>
          <a:xfrm>
            <a:off x="311699" y="1558600"/>
            <a:ext cx="4633279" cy="1105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: Arduino or RsPy 4, sensors </a:t>
            </a:r>
            <a:endParaRPr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Coding: C++ or Python</a:t>
            </a:r>
            <a:endParaRPr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396600" y="432225"/>
            <a:ext cx="4011000" cy="579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and Programming</a:t>
            </a:r>
            <a:endParaRPr sz="23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5" y="3403050"/>
            <a:ext cx="2817100" cy="1379625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4400" y="2256275"/>
            <a:ext cx="1500250" cy="1180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4388" y="3535900"/>
            <a:ext cx="1500275" cy="131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0786" y="872925"/>
            <a:ext cx="1910135" cy="1180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36"/>
          <p:cNvSpPr txBox="1"/>
          <p:nvPr/>
        </p:nvSpPr>
        <p:spPr>
          <a:xfrm>
            <a:off x="367900" y="2936100"/>
            <a:ext cx="3650700" cy="43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Algorithm Parameters and mathematics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8000" y="3367800"/>
            <a:ext cx="2506650" cy="1379625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143600" y="58425"/>
            <a:ext cx="14784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DVP&amp;R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87" y="672825"/>
            <a:ext cx="8693625" cy="437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lin ang="5400012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32425"/>
            <a:ext cx="317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530225" y="728750"/>
            <a:ext cx="30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&amp; Purpose</a:t>
            </a:r>
            <a:endParaRPr b="1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11700" y="1390175"/>
            <a:ext cx="3462600" cy="63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Proposed by Intel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Robot to retrieve servers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5211800" y="1390175"/>
            <a:ext cx="3107400" cy="807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warehouses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Industrial automation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infrastructure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5115800" y="728750"/>
            <a:ext cx="329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&amp; Customer</a:t>
            </a:r>
            <a:endParaRPr b="1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13" y="2519750"/>
            <a:ext cx="3830625" cy="21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787" y="2286800"/>
            <a:ext cx="4081442" cy="2640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543800"/>
            <a:ext cx="3085200" cy="2055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Receives command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Confirms &amp; departs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Retrieves server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Deposits server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to idle state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325" y="183188"/>
            <a:ext cx="5358125" cy="4777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53450"/>
            <a:ext cx="30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Flow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53450"/>
            <a:ext cx="246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Design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43800"/>
            <a:ext cx="3085200" cy="20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 based design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Differential steering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Scissor lift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Versatile platform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800" y="992725"/>
            <a:ext cx="5283126" cy="31580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1002388" y="127525"/>
            <a:ext cx="22428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Design Specifications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543800"/>
            <a:ext cx="3085200" cy="20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200" y="127525"/>
            <a:ext cx="4730650" cy="12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200" y="1345250"/>
            <a:ext cx="4730650" cy="10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200" y="2381975"/>
            <a:ext cx="4730650" cy="12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200" y="3599700"/>
            <a:ext cx="4730650" cy="14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7">
            <a:alphaModFix/>
          </a:blip>
          <a:srcRect l="6891" r="6091"/>
          <a:stretch/>
        </p:blipFill>
        <p:spPr>
          <a:xfrm>
            <a:off x="311700" y="1474275"/>
            <a:ext cx="3765776" cy="21949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555100" y="287425"/>
            <a:ext cx="32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of Design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555100" y="1148375"/>
            <a:ext cx="3085200" cy="14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Platform’s structure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Mobility system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Lift system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Mechatronic control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448600" y="3000475"/>
            <a:ext cx="32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Assumptions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555100" y="3691175"/>
            <a:ext cx="3085200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Loading &amp; offloading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&amp; rack sizes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900" y="1272200"/>
            <a:ext cx="5617400" cy="31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09550" y="342950"/>
            <a:ext cx="32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Subsystems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309550" y="915652"/>
            <a:ext cx="3085200" cy="1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Chassis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Bay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Electromotive control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l="3432" t="4366" r="3048" b="4083"/>
          <a:stretch/>
        </p:blipFill>
        <p:spPr>
          <a:xfrm>
            <a:off x="3394750" y="762000"/>
            <a:ext cx="5661274" cy="428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11700" y="1026150"/>
            <a:ext cx="2596200" cy="11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Electrical Housing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Motors &amp; Mounts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234950"/>
            <a:ext cx="30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Chassis Assembly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l="9262" t="16902" r="7667"/>
          <a:stretch/>
        </p:blipFill>
        <p:spPr>
          <a:xfrm>
            <a:off x="311700" y="2816600"/>
            <a:ext cx="3085201" cy="1474757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299" y="289924"/>
            <a:ext cx="3507501" cy="27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950" y="2226800"/>
            <a:ext cx="3605350" cy="27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1419</Words>
  <Application>Microsoft Office PowerPoint</Application>
  <PresentationFormat>On-screen Show (16:9)</PresentationFormat>
  <Paragraphs>276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Times New Roman</vt:lpstr>
      <vt:lpstr>Simple Light</vt:lpstr>
      <vt:lpstr>PowerPoint Presentation</vt:lpstr>
      <vt:lpstr>PowerPoint Presentation</vt:lpstr>
      <vt:lpstr>Overview</vt:lpstr>
      <vt:lpstr>Operational Flow</vt:lpstr>
      <vt:lpstr>Final Design</vt:lpstr>
      <vt:lpstr>Final Design Specifications</vt:lpstr>
      <vt:lpstr>Scope of Design</vt:lpstr>
      <vt:lpstr>Design Subsystems</vt:lpstr>
      <vt:lpstr>Chassis Assembly</vt:lpstr>
      <vt:lpstr>Chassis Assembly Analysis</vt:lpstr>
      <vt:lpstr>Motor Shaft Analysis</vt:lpstr>
      <vt:lpstr>Chassis Analysis Results</vt:lpstr>
      <vt:lpstr>Lift Assembly</vt:lpstr>
      <vt:lpstr>Lift Assembly Analysis</vt:lpstr>
      <vt:lpstr>Lift Analysis Results</vt:lpstr>
      <vt:lpstr>Lift Analysis Results</vt:lpstr>
      <vt:lpstr>Lift Analysis Results</vt:lpstr>
      <vt:lpstr>System Dynamics </vt:lpstr>
      <vt:lpstr>Dynamics &amp; Control </vt:lpstr>
      <vt:lpstr>Control Analysis</vt:lpstr>
      <vt:lpstr>Computer and Programming</vt:lpstr>
      <vt:lpstr>DVP&amp;R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ariful islam</cp:lastModifiedBy>
  <cp:revision>1</cp:revision>
  <dcterms:modified xsi:type="dcterms:W3CDTF">2020-10-04T00:17:39Z</dcterms:modified>
</cp:coreProperties>
</file>